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70" r:id="rId14"/>
    <p:sldId id="272" r:id="rId15"/>
    <p:sldId id="271" r:id="rId16"/>
    <p:sldId id="273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101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DAD29-F231-4CAF-8D89-F6F172D9F32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DD728B-0669-486A-9A6E-BB78EC1C9142}">
      <dgm:prSet phldrT="[Text]"/>
      <dgm:spPr/>
      <dgm:t>
        <a:bodyPr/>
        <a:lstStyle/>
        <a:p>
          <a:r>
            <a:rPr lang="en-US" dirty="0"/>
            <a:t>Identify other providers</a:t>
          </a:r>
        </a:p>
      </dgm:t>
    </dgm:pt>
    <dgm:pt modelId="{36D50355-6256-46D9-B994-833BF0E2D2AA}" type="parTrans" cxnId="{1BEF5AD0-5011-4E6F-9BF9-BA9F990140F8}">
      <dgm:prSet/>
      <dgm:spPr/>
      <dgm:t>
        <a:bodyPr/>
        <a:lstStyle/>
        <a:p>
          <a:endParaRPr lang="en-US"/>
        </a:p>
      </dgm:t>
    </dgm:pt>
    <dgm:pt modelId="{AEBF6D0E-3824-43ED-A62B-8E05C42A0BE5}" type="sibTrans" cxnId="{1BEF5AD0-5011-4E6F-9BF9-BA9F990140F8}">
      <dgm:prSet/>
      <dgm:spPr/>
      <dgm:t>
        <a:bodyPr/>
        <a:lstStyle/>
        <a:p>
          <a:endParaRPr lang="en-US"/>
        </a:p>
      </dgm:t>
    </dgm:pt>
    <dgm:pt modelId="{E3F981E4-B3C1-4933-AAFA-8D59EFBBF405}">
      <dgm:prSet phldrT="[Text]"/>
      <dgm:spPr/>
      <dgm:t>
        <a:bodyPr/>
        <a:lstStyle/>
        <a:p>
          <a:r>
            <a:rPr lang="en-US" dirty="0"/>
            <a:t>Contact other providers</a:t>
          </a:r>
        </a:p>
      </dgm:t>
    </dgm:pt>
    <dgm:pt modelId="{81BA93AD-5642-4E86-A49B-FCCF28B17067}" type="parTrans" cxnId="{14F03137-4924-4E87-AE9E-C3957319F957}">
      <dgm:prSet/>
      <dgm:spPr/>
      <dgm:t>
        <a:bodyPr/>
        <a:lstStyle/>
        <a:p>
          <a:endParaRPr lang="en-US"/>
        </a:p>
      </dgm:t>
    </dgm:pt>
    <dgm:pt modelId="{8238BF1F-95F7-4D3F-B0D4-73D894744C82}" type="sibTrans" cxnId="{14F03137-4924-4E87-AE9E-C3957319F957}">
      <dgm:prSet/>
      <dgm:spPr/>
      <dgm:t>
        <a:bodyPr/>
        <a:lstStyle/>
        <a:p>
          <a:endParaRPr lang="en-US"/>
        </a:p>
      </dgm:t>
    </dgm:pt>
    <dgm:pt modelId="{2C91FB09-EBD1-4D2A-BCE0-C30856A490D6}">
      <dgm:prSet phldrT="[Text]"/>
      <dgm:spPr/>
      <dgm:t>
        <a:bodyPr/>
        <a:lstStyle/>
        <a:p>
          <a:r>
            <a:rPr lang="en-US" dirty="0"/>
            <a:t>Explain referral to client</a:t>
          </a:r>
        </a:p>
      </dgm:t>
    </dgm:pt>
    <dgm:pt modelId="{BED73E74-6142-4ECA-A4DC-1678CAD7C32B}" type="parTrans" cxnId="{FA4DD013-EDD7-4BFF-95BC-16CBB68BF543}">
      <dgm:prSet/>
      <dgm:spPr/>
      <dgm:t>
        <a:bodyPr/>
        <a:lstStyle/>
        <a:p>
          <a:endParaRPr lang="en-US"/>
        </a:p>
      </dgm:t>
    </dgm:pt>
    <dgm:pt modelId="{58992AF1-72C6-4BE8-943A-DE2708B4CE21}" type="sibTrans" cxnId="{FA4DD013-EDD7-4BFF-95BC-16CBB68BF543}">
      <dgm:prSet/>
      <dgm:spPr/>
      <dgm:t>
        <a:bodyPr/>
        <a:lstStyle/>
        <a:p>
          <a:endParaRPr lang="en-US"/>
        </a:p>
      </dgm:t>
    </dgm:pt>
    <dgm:pt modelId="{3CB611A4-B7F7-4804-A438-190E5DCD477D}">
      <dgm:prSet phldrT="[Text]"/>
      <dgm:spPr/>
      <dgm:t>
        <a:bodyPr/>
        <a:lstStyle/>
        <a:p>
          <a:r>
            <a:rPr lang="en-US" dirty="0"/>
            <a:t>Document client agreement</a:t>
          </a:r>
        </a:p>
      </dgm:t>
    </dgm:pt>
    <dgm:pt modelId="{30EBB92F-CE30-4AB4-96ED-B764F111BC21}" type="parTrans" cxnId="{1E5A4298-20F7-42AD-82C8-873B748A8B7F}">
      <dgm:prSet/>
      <dgm:spPr/>
      <dgm:t>
        <a:bodyPr/>
        <a:lstStyle/>
        <a:p>
          <a:endParaRPr lang="en-US"/>
        </a:p>
      </dgm:t>
    </dgm:pt>
    <dgm:pt modelId="{84C2CBDA-1551-416F-807D-ED2E9A56E0A6}" type="sibTrans" cxnId="{1E5A4298-20F7-42AD-82C8-873B748A8B7F}">
      <dgm:prSet/>
      <dgm:spPr/>
      <dgm:t>
        <a:bodyPr/>
        <a:lstStyle/>
        <a:p>
          <a:endParaRPr lang="en-US"/>
        </a:p>
      </dgm:t>
    </dgm:pt>
    <dgm:pt modelId="{3727EA2B-4C0F-4269-BE28-E90523E3FA7D}">
      <dgm:prSet phldrT="[Text]"/>
      <dgm:spPr/>
      <dgm:t>
        <a:bodyPr/>
        <a:lstStyle/>
        <a:p>
          <a:r>
            <a:rPr lang="en-US" dirty="0"/>
            <a:t>Identify need</a:t>
          </a:r>
        </a:p>
      </dgm:t>
    </dgm:pt>
    <dgm:pt modelId="{8BD0EE72-3689-4E78-AD0E-AF0CC1A33311}" type="parTrans" cxnId="{FE9F5A54-7DF9-47BC-A7E2-F5AB5C7933E1}">
      <dgm:prSet/>
      <dgm:spPr/>
      <dgm:t>
        <a:bodyPr/>
        <a:lstStyle/>
        <a:p>
          <a:endParaRPr lang="en-US"/>
        </a:p>
      </dgm:t>
    </dgm:pt>
    <dgm:pt modelId="{74840DA3-85C8-464F-AA8D-A7D3E68C255A}" type="sibTrans" cxnId="{FE9F5A54-7DF9-47BC-A7E2-F5AB5C7933E1}">
      <dgm:prSet/>
      <dgm:spPr/>
      <dgm:t>
        <a:bodyPr/>
        <a:lstStyle/>
        <a:p>
          <a:endParaRPr lang="en-US"/>
        </a:p>
      </dgm:t>
    </dgm:pt>
    <dgm:pt modelId="{43789059-4B27-468E-8DAF-D5BEDFD97E18}">
      <dgm:prSet phldrT="[Text]"/>
      <dgm:spPr/>
      <dgm:t>
        <a:bodyPr/>
        <a:lstStyle/>
        <a:p>
          <a:r>
            <a:rPr lang="en-US" dirty="0"/>
            <a:t>Provide contact information</a:t>
          </a:r>
        </a:p>
      </dgm:t>
    </dgm:pt>
    <dgm:pt modelId="{8C91DDFF-E9A3-4E36-87D2-84D10D0A8AFF}" type="parTrans" cxnId="{5578ECC9-3595-4C0F-AEFA-6FDF5EBB6DCC}">
      <dgm:prSet/>
      <dgm:spPr/>
      <dgm:t>
        <a:bodyPr/>
        <a:lstStyle/>
        <a:p>
          <a:endParaRPr lang="en-US"/>
        </a:p>
      </dgm:t>
    </dgm:pt>
    <dgm:pt modelId="{47A2CB5A-FAF5-4F46-8115-15D77016BE80}" type="sibTrans" cxnId="{5578ECC9-3595-4C0F-AEFA-6FDF5EBB6DCC}">
      <dgm:prSet/>
      <dgm:spPr/>
      <dgm:t>
        <a:bodyPr/>
        <a:lstStyle/>
        <a:p>
          <a:endParaRPr lang="en-US"/>
        </a:p>
      </dgm:t>
    </dgm:pt>
    <dgm:pt modelId="{AF6B5F41-894D-477A-BF0C-2E5A755CBB51}">
      <dgm:prSet phldrT="[Text]"/>
      <dgm:spPr/>
      <dgm:t>
        <a:bodyPr/>
        <a:lstStyle/>
        <a:p>
          <a:r>
            <a:rPr lang="en-US" dirty="0"/>
            <a:t>Follow-up</a:t>
          </a:r>
        </a:p>
      </dgm:t>
    </dgm:pt>
    <dgm:pt modelId="{2F94EA99-D24A-4B8F-B37A-E8F3132AF7CD}" type="parTrans" cxnId="{0026B678-29BA-479C-AD71-043EBBF26A71}">
      <dgm:prSet/>
      <dgm:spPr/>
      <dgm:t>
        <a:bodyPr/>
        <a:lstStyle/>
        <a:p>
          <a:endParaRPr lang="en-US"/>
        </a:p>
      </dgm:t>
    </dgm:pt>
    <dgm:pt modelId="{B216A454-9CA5-4569-8F40-3D41A22B874C}" type="sibTrans" cxnId="{0026B678-29BA-479C-AD71-043EBBF26A71}">
      <dgm:prSet/>
      <dgm:spPr/>
      <dgm:t>
        <a:bodyPr/>
        <a:lstStyle/>
        <a:p>
          <a:endParaRPr lang="en-US"/>
        </a:p>
      </dgm:t>
    </dgm:pt>
    <dgm:pt modelId="{48709096-BBA1-4513-BE20-764887D9F181}" type="pres">
      <dgm:prSet presAssocID="{752DAD29-F231-4CAF-8D89-F6F172D9F326}" presName="cycle" presStyleCnt="0">
        <dgm:presLayoutVars>
          <dgm:dir/>
          <dgm:resizeHandles val="exact"/>
        </dgm:presLayoutVars>
      </dgm:prSet>
      <dgm:spPr/>
    </dgm:pt>
    <dgm:pt modelId="{57B068AB-D5A5-4619-AE40-9F3DD53FE1FE}" type="pres">
      <dgm:prSet presAssocID="{1BDD728B-0669-486A-9A6E-BB78EC1C9142}" presName="dummy" presStyleCnt="0"/>
      <dgm:spPr/>
    </dgm:pt>
    <dgm:pt modelId="{92E6BF65-F65D-493F-8643-A1C4D9162F8A}" type="pres">
      <dgm:prSet presAssocID="{1BDD728B-0669-486A-9A6E-BB78EC1C9142}" presName="node" presStyleLbl="revTx" presStyleIdx="0" presStyleCnt="7">
        <dgm:presLayoutVars>
          <dgm:bulletEnabled val="1"/>
        </dgm:presLayoutVars>
      </dgm:prSet>
      <dgm:spPr/>
    </dgm:pt>
    <dgm:pt modelId="{8729E128-3801-44FC-A470-0C626D5209F3}" type="pres">
      <dgm:prSet presAssocID="{AEBF6D0E-3824-43ED-A62B-8E05C42A0BE5}" presName="sibTrans" presStyleLbl="node1" presStyleIdx="0" presStyleCnt="7"/>
      <dgm:spPr/>
    </dgm:pt>
    <dgm:pt modelId="{B34F643F-FC28-471B-B7C2-CB007D0DD20B}" type="pres">
      <dgm:prSet presAssocID="{E3F981E4-B3C1-4933-AAFA-8D59EFBBF405}" presName="dummy" presStyleCnt="0"/>
      <dgm:spPr/>
    </dgm:pt>
    <dgm:pt modelId="{8F43FD56-1BBD-4172-9B97-A46BC6FFE345}" type="pres">
      <dgm:prSet presAssocID="{E3F981E4-B3C1-4933-AAFA-8D59EFBBF405}" presName="node" presStyleLbl="revTx" presStyleIdx="1" presStyleCnt="7">
        <dgm:presLayoutVars>
          <dgm:bulletEnabled val="1"/>
        </dgm:presLayoutVars>
      </dgm:prSet>
      <dgm:spPr/>
    </dgm:pt>
    <dgm:pt modelId="{B665AA19-8877-4B4E-9542-175922A9A4CF}" type="pres">
      <dgm:prSet presAssocID="{8238BF1F-95F7-4D3F-B0D4-73D894744C82}" presName="sibTrans" presStyleLbl="node1" presStyleIdx="1" presStyleCnt="7"/>
      <dgm:spPr/>
    </dgm:pt>
    <dgm:pt modelId="{BDE2FB22-5BB2-44E2-AC24-4240BD039BB6}" type="pres">
      <dgm:prSet presAssocID="{2C91FB09-EBD1-4D2A-BCE0-C30856A490D6}" presName="dummy" presStyleCnt="0"/>
      <dgm:spPr/>
    </dgm:pt>
    <dgm:pt modelId="{84AFCCD2-EA36-45AF-8C42-B8360C5B021C}" type="pres">
      <dgm:prSet presAssocID="{2C91FB09-EBD1-4D2A-BCE0-C30856A490D6}" presName="node" presStyleLbl="revTx" presStyleIdx="2" presStyleCnt="7">
        <dgm:presLayoutVars>
          <dgm:bulletEnabled val="1"/>
        </dgm:presLayoutVars>
      </dgm:prSet>
      <dgm:spPr/>
    </dgm:pt>
    <dgm:pt modelId="{5DBF8F94-0390-4397-9BD3-6604E8669D5A}" type="pres">
      <dgm:prSet presAssocID="{58992AF1-72C6-4BE8-943A-DE2708B4CE21}" presName="sibTrans" presStyleLbl="node1" presStyleIdx="2" presStyleCnt="7"/>
      <dgm:spPr/>
    </dgm:pt>
    <dgm:pt modelId="{FAD0075D-B230-4B8B-9857-5D076F1C42F6}" type="pres">
      <dgm:prSet presAssocID="{3CB611A4-B7F7-4804-A438-190E5DCD477D}" presName="dummy" presStyleCnt="0"/>
      <dgm:spPr/>
    </dgm:pt>
    <dgm:pt modelId="{7416246C-FC52-4346-B0ED-9A5BEA21D3ED}" type="pres">
      <dgm:prSet presAssocID="{3CB611A4-B7F7-4804-A438-190E5DCD477D}" presName="node" presStyleLbl="revTx" presStyleIdx="3" presStyleCnt="7">
        <dgm:presLayoutVars>
          <dgm:bulletEnabled val="1"/>
        </dgm:presLayoutVars>
      </dgm:prSet>
      <dgm:spPr/>
    </dgm:pt>
    <dgm:pt modelId="{7F80BC9A-9433-435C-923D-AEB74F4CC5E0}" type="pres">
      <dgm:prSet presAssocID="{84C2CBDA-1551-416F-807D-ED2E9A56E0A6}" presName="sibTrans" presStyleLbl="node1" presStyleIdx="3" presStyleCnt="7"/>
      <dgm:spPr/>
    </dgm:pt>
    <dgm:pt modelId="{81EA78A2-1134-4092-A397-52E99E366AC6}" type="pres">
      <dgm:prSet presAssocID="{43789059-4B27-468E-8DAF-D5BEDFD97E18}" presName="dummy" presStyleCnt="0"/>
      <dgm:spPr/>
    </dgm:pt>
    <dgm:pt modelId="{F1E16106-DDCF-4D7A-B389-200EEF90E890}" type="pres">
      <dgm:prSet presAssocID="{43789059-4B27-468E-8DAF-D5BEDFD97E18}" presName="node" presStyleLbl="revTx" presStyleIdx="4" presStyleCnt="7">
        <dgm:presLayoutVars>
          <dgm:bulletEnabled val="1"/>
        </dgm:presLayoutVars>
      </dgm:prSet>
      <dgm:spPr/>
    </dgm:pt>
    <dgm:pt modelId="{A71F0F11-EA78-4182-B3F2-0EC65597F6CC}" type="pres">
      <dgm:prSet presAssocID="{47A2CB5A-FAF5-4F46-8115-15D77016BE80}" presName="sibTrans" presStyleLbl="node1" presStyleIdx="4" presStyleCnt="7"/>
      <dgm:spPr/>
    </dgm:pt>
    <dgm:pt modelId="{D141F87A-67CF-4B81-982A-6714EF3D4079}" type="pres">
      <dgm:prSet presAssocID="{AF6B5F41-894D-477A-BF0C-2E5A755CBB51}" presName="dummy" presStyleCnt="0"/>
      <dgm:spPr/>
    </dgm:pt>
    <dgm:pt modelId="{9A9726CD-1DE6-4162-AFE7-9C56E93852DE}" type="pres">
      <dgm:prSet presAssocID="{AF6B5F41-894D-477A-BF0C-2E5A755CBB51}" presName="node" presStyleLbl="revTx" presStyleIdx="5" presStyleCnt="7">
        <dgm:presLayoutVars>
          <dgm:bulletEnabled val="1"/>
        </dgm:presLayoutVars>
      </dgm:prSet>
      <dgm:spPr/>
    </dgm:pt>
    <dgm:pt modelId="{81B480AB-DFB2-492E-B51F-E86D26D1CE28}" type="pres">
      <dgm:prSet presAssocID="{B216A454-9CA5-4569-8F40-3D41A22B874C}" presName="sibTrans" presStyleLbl="node1" presStyleIdx="5" presStyleCnt="7"/>
      <dgm:spPr/>
    </dgm:pt>
    <dgm:pt modelId="{A04BE399-3F6F-401E-AF11-53877C756B43}" type="pres">
      <dgm:prSet presAssocID="{3727EA2B-4C0F-4269-BE28-E90523E3FA7D}" presName="dummy" presStyleCnt="0"/>
      <dgm:spPr/>
    </dgm:pt>
    <dgm:pt modelId="{BDFC6A99-7EE5-4D56-949E-1EA6B921C2EB}" type="pres">
      <dgm:prSet presAssocID="{3727EA2B-4C0F-4269-BE28-E90523E3FA7D}" presName="node" presStyleLbl="revTx" presStyleIdx="6" presStyleCnt="7">
        <dgm:presLayoutVars>
          <dgm:bulletEnabled val="1"/>
        </dgm:presLayoutVars>
      </dgm:prSet>
      <dgm:spPr/>
    </dgm:pt>
    <dgm:pt modelId="{AB35100A-82D5-47FB-9450-E4FB4E6FD75F}" type="pres">
      <dgm:prSet presAssocID="{74840DA3-85C8-464F-AA8D-A7D3E68C255A}" presName="sibTrans" presStyleLbl="node1" presStyleIdx="6" presStyleCnt="7"/>
      <dgm:spPr/>
    </dgm:pt>
  </dgm:ptLst>
  <dgm:cxnLst>
    <dgm:cxn modelId="{AA35CD0F-6CE7-41F9-BBCF-35D3EBBA419D}" type="presOf" srcId="{B216A454-9CA5-4569-8F40-3D41A22B874C}" destId="{81B480AB-DFB2-492E-B51F-E86D26D1CE28}" srcOrd="0" destOrd="0" presId="urn:microsoft.com/office/officeart/2005/8/layout/cycle1"/>
    <dgm:cxn modelId="{90393910-5D04-48C3-9BAD-E2F03EBC6330}" type="presOf" srcId="{E3F981E4-B3C1-4933-AAFA-8D59EFBBF405}" destId="{8F43FD56-1BBD-4172-9B97-A46BC6FFE345}" srcOrd="0" destOrd="0" presId="urn:microsoft.com/office/officeart/2005/8/layout/cycle1"/>
    <dgm:cxn modelId="{FA4DD013-EDD7-4BFF-95BC-16CBB68BF543}" srcId="{752DAD29-F231-4CAF-8D89-F6F172D9F326}" destId="{2C91FB09-EBD1-4D2A-BCE0-C30856A490D6}" srcOrd="2" destOrd="0" parTransId="{BED73E74-6142-4ECA-A4DC-1678CAD7C32B}" sibTransId="{58992AF1-72C6-4BE8-943A-DE2708B4CE21}"/>
    <dgm:cxn modelId="{EF259325-2453-45FB-89E1-43321D22A354}" type="presOf" srcId="{74840DA3-85C8-464F-AA8D-A7D3E68C255A}" destId="{AB35100A-82D5-47FB-9450-E4FB4E6FD75F}" srcOrd="0" destOrd="0" presId="urn:microsoft.com/office/officeart/2005/8/layout/cycle1"/>
    <dgm:cxn modelId="{FA2D8030-4955-47B6-A02C-8EFF6FD4793E}" type="presOf" srcId="{1BDD728B-0669-486A-9A6E-BB78EC1C9142}" destId="{92E6BF65-F65D-493F-8643-A1C4D9162F8A}" srcOrd="0" destOrd="0" presId="urn:microsoft.com/office/officeart/2005/8/layout/cycle1"/>
    <dgm:cxn modelId="{3E40F234-9FA2-4437-BCED-F1A8DA24894B}" type="presOf" srcId="{8238BF1F-95F7-4D3F-B0D4-73D894744C82}" destId="{B665AA19-8877-4B4E-9542-175922A9A4CF}" srcOrd="0" destOrd="0" presId="urn:microsoft.com/office/officeart/2005/8/layout/cycle1"/>
    <dgm:cxn modelId="{14F03137-4924-4E87-AE9E-C3957319F957}" srcId="{752DAD29-F231-4CAF-8D89-F6F172D9F326}" destId="{E3F981E4-B3C1-4933-AAFA-8D59EFBBF405}" srcOrd="1" destOrd="0" parTransId="{81BA93AD-5642-4E86-A49B-FCCF28B17067}" sibTransId="{8238BF1F-95F7-4D3F-B0D4-73D894744C82}"/>
    <dgm:cxn modelId="{FE9F5A54-7DF9-47BC-A7E2-F5AB5C7933E1}" srcId="{752DAD29-F231-4CAF-8D89-F6F172D9F326}" destId="{3727EA2B-4C0F-4269-BE28-E90523E3FA7D}" srcOrd="6" destOrd="0" parTransId="{8BD0EE72-3689-4E78-AD0E-AF0CC1A33311}" sibTransId="{74840DA3-85C8-464F-AA8D-A7D3E68C255A}"/>
    <dgm:cxn modelId="{0026B678-29BA-479C-AD71-043EBBF26A71}" srcId="{752DAD29-F231-4CAF-8D89-F6F172D9F326}" destId="{AF6B5F41-894D-477A-BF0C-2E5A755CBB51}" srcOrd="5" destOrd="0" parTransId="{2F94EA99-D24A-4B8F-B37A-E8F3132AF7CD}" sibTransId="{B216A454-9CA5-4569-8F40-3D41A22B874C}"/>
    <dgm:cxn modelId="{AEE3928B-A8A9-4B21-A6E8-A6EE6A951204}" type="presOf" srcId="{47A2CB5A-FAF5-4F46-8115-15D77016BE80}" destId="{A71F0F11-EA78-4182-B3F2-0EC65597F6CC}" srcOrd="0" destOrd="0" presId="urn:microsoft.com/office/officeart/2005/8/layout/cycle1"/>
    <dgm:cxn modelId="{FA2D688C-DC01-4700-B3FE-EAC44CEC7AF4}" type="presOf" srcId="{752DAD29-F231-4CAF-8D89-F6F172D9F326}" destId="{48709096-BBA1-4513-BE20-764887D9F181}" srcOrd="0" destOrd="0" presId="urn:microsoft.com/office/officeart/2005/8/layout/cycle1"/>
    <dgm:cxn modelId="{1E5A4298-20F7-42AD-82C8-873B748A8B7F}" srcId="{752DAD29-F231-4CAF-8D89-F6F172D9F326}" destId="{3CB611A4-B7F7-4804-A438-190E5DCD477D}" srcOrd="3" destOrd="0" parTransId="{30EBB92F-CE30-4AB4-96ED-B764F111BC21}" sibTransId="{84C2CBDA-1551-416F-807D-ED2E9A56E0A6}"/>
    <dgm:cxn modelId="{75ED8AA3-E2EE-4C52-AFEB-AA2007FDC2FE}" type="presOf" srcId="{84C2CBDA-1551-416F-807D-ED2E9A56E0A6}" destId="{7F80BC9A-9433-435C-923D-AEB74F4CC5E0}" srcOrd="0" destOrd="0" presId="urn:microsoft.com/office/officeart/2005/8/layout/cycle1"/>
    <dgm:cxn modelId="{30891AA7-7E3E-4404-874F-62F8FF3A9792}" type="presOf" srcId="{AF6B5F41-894D-477A-BF0C-2E5A755CBB51}" destId="{9A9726CD-1DE6-4162-AFE7-9C56E93852DE}" srcOrd="0" destOrd="0" presId="urn:microsoft.com/office/officeart/2005/8/layout/cycle1"/>
    <dgm:cxn modelId="{D02F0DAD-D609-4F1F-912A-08DC4C456D9B}" type="presOf" srcId="{43789059-4B27-468E-8DAF-D5BEDFD97E18}" destId="{F1E16106-DDCF-4D7A-B389-200EEF90E890}" srcOrd="0" destOrd="0" presId="urn:microsoft.com/office/officeart/2005/8/layout/cycle1"/>
    <dgm:cxn modelId="{0D79E7BC-F6A2-4C85-AF8F-0BAED26A7965}" type="presOf" srcId="{58992AF1-72C6-4BE8-943A-DE2708B4CE21}" destId="{5DBF8F94-0390-4397-9BD3-6604E8669D5A}" srcOrd="0" destOrd="0" presId="urn:microsoft.com/office/officeart/2005/8/layout/cycle1"/>
    <dgm:cxn modelId="{83DD05C7-9421-4A61-B1F5-FF30D39F6380}" type="presOf" srcId="{3727EA2B-4C0F-4269-BE28-E90523E3FA7D}" destId="{BDFC6A99-7EE5-4D56-949E-1EA6B921C2EB}" srcOrd="0" destOrd="0" presId="urn:microsoft.com/office/officeart/2005/8/layout/cycle1"/>
    <dgm:cxn modelId="{5578ECC9-3595-4C0F-AEFA-6FDF5EBB6DCC}" srcId="{752DAD29-F231-4CAF-8D89-F6F172D9F326}" destId="{43789059-4B27-468E-8DAF-D5BEDFD97E18}" srcOrd="4" destOrd="0" parTransId="{8C91DDFF-E9A3-4E36-87D2-84D10D0A8AFF}" sibTransId="{47A2CB5A-FAF5-4F46-8115-15D77016BE80}"/>
    <dgm:cxn modelId="{38B242CA-A0BB-4BFF-AF2F-F22E5C0CAD64}" type="presOf" srcId="{3CB611A4-B7F7-4804-A438-190E5DCD477D}" destId="{7416246C-FC52-4346-B0ED-9A5BEA21D3ED}" srcOrd="0" destOrd="0" presId="urn:microsoft.com/office/officeart/2005/8/layout/cycle1"/>
    <dgm:cxn modelId="{1BEF5AD0-5011-4E6F-9BF9-BA9F990140F8}" srcId="{752DAD29-F231-4CAF-8D89-F6F172D9F326}" destId="{1BDD728B-0669-486A-9A6E-BB78EC1C9142}" srcOrd="0" destOrd="0" parTransId="{36D50355-6256-46D9-B994-833BF0E2D2AA}" sibTransId="{AEBF6D0E-3824-43ED-A62B-8E05C42A0BE5}"/>
    <dgm:cxn modelId="{CD4F4AE8-8612-484C-8564-F9D5B7BEBE6A}" type="presOf" srcId="{2C91FB09-EBD1-4D2A-BCE0-C30856A490D6}" destId="{84AFCCD2-EA36-45AF-8C42-B8360C5B021C}" srcOrd="0" destOrd="0" presId="urn:microsoft.com/office/officeart/2005/8/layout/cycle1"/>
    <dgm:cxn modelId="{49C809F3-F8FC-4618-AE3B-24BFB3308AAB}" type="presOf" srcId="{AEBF6D0E-3824-43ED-A62B-8E05C42A0BE5}" destId="{8729E128-3801-44FC-A470-0C626D5209F3}" srcOrd="0" destOrd="0" presId="urn:microsoft.com/office/officeart/2005/8/layout/cycle1"/>
    <dgm:cxn modelId="{7395BD58-15DC-4D78-9D3C-7FB4BAABA15B}" type="presParOf" srcId="{48709096-BBA1-4513-BE20-764887D9F181}" destId="{57B068AB-D5A5-4619-AE40-9F3DD53FE1FE}" srcOrd="0" destOrd="0" presId="urn:microsoft.com/office/officeart/2005/8/layout/cycle1"/>
    <dgm:cxn modelId="{CF8681E7-B21F-4C26-8C68-7E184B8E4A15}" type="presParOf" srcId="{48709096-BBA1-4513-BE20-764887D9F181}" destId="{92E6BF65-F65D-493F-8643-A1C4D9162F8A}" srcOrd="1" destOrd="0" presId="urn:microsoft.com/office/officeart/2005/8/layout/cycle1"/>
    <dgm:cxn modelId="{C5BE6FF7-9EC4-45FD-B697-887F396B6F79}" type="presParOf" srcId="{48709096-BBA1-4513-BE20-764887D9F181}" destId="{8729E128-3801-44FC-A470-0C626D5209F3}" srcOrd="2" destOrd="0" presId="urn:microsoft.com/office/officeart/2005/8/layout/cycle1"/>
    <dgm:cxn modelId="{A1AC926C-5F41-4B2E-9F37-BCDE666BC194}" type="presParOf" srcId="{48709096-BBA1-4513-BE20-764887D9F181}" destId="{B34F643F-FC28-471B-B7C2-CB007D0DD20B}" srcOrd="3" destOrd="0" presId="urn:microsoft.com/office/officeart/2005/8/layout/cycle1"/>
    <dgm:cxn modelId="{502B0FCB-BD15-47F1-A2AC-17FA1B3CF1AF}" type="presParOf" srcId="{48709096-BBA1-4513-BE20-764887D9F181}" destId="{8F43FD56-1BBD-4172-9B97-A46BC6FFE345}" srcOrd="4" destOrd="0" presId="urn:microsoft.com/office/officeart/2005/8/layout/cycle1"/>
    <dgm:cxn modelId="{A1DC1E54-CF10-4994-8F3F-504F3C9D02D2}" type="presParOf" srcId="{48709096-BBA1-4513-BE20-764887D9F181}" destId="{B665AA19-8877-4B4E-9542-175922A9A4CF}" srcOrd="5" destOrd="0" presId="urn:microsoft.com/office/officeart/2005/8/layout/cycle1"/>
    <dgm:cxn modelId="{7518463A-E4EF-4F37-B1EB-7D27B1659C55}" type="presParOf" srcId="{48709096-BBA1-4513-BE20-764887D9F181}" destId="{BDE2FB22-5BB2-44E2-AC24-4240BD039BB6}" srcOrd="6" destOrd="0" presId="urn:microsoft.com/office/officeart/2005/8/layout/cycle1"/>
    <dgm:cxn modelId="{D7959819-BBC4-4087-80D9-E4AAE546528E}" type="presParOf" srcId="{48709096-BBA1-4513-BE20-764887D9F181}" destId="{84AFCCD2-EA36-45AF-8C42-B8360C5B021C}" srcOrd="7" destOrd="0" presId="urn:microsoft.com/office/officeart/2005/8/layout/cycle1"/>
    <dgm:cxn modelId="{7335FE3F-62A7-4F55-A764-6A6FD436CBE3}" type="presParOf" srcId="{48709096-BBA1-4513-BE20-764887D9F181}" destId="{5DBF8F94-0390-4397-9BD3-6604E8669D5A}" srcOrd="8" destOrd="0" presId="urn:microsoft.com/office/officeart/2005/8/layout/cycle1"/>
    <dgm:cxn modelId="{B6790B61-580D-420F-BC1B-8224F6DB7050}" type="presParOf" srcId="{48709096-BBA1-4513-BE20-764887D9F181}" destId="{FAD0075D-B230-4B8B-9857-5D076F1C42F6}" srcOrd="9" destOrd="0" presId="urn:microsoft.com/office/officeart/2005/8/layout/cycle1"/>
    <dgm:cxn modelId="{B3DAC9E1-CCCB-4446-896D-F2FC987D01C2}" type="presParOf" srcId="{48709096-BBA1-4513-BE20-764887D9F181}" destId="{7416246C-FC52-4346-B0ED-9A5BEA21D3ED}" srcOrd="10" destOrd="0" presId="urn:microsoft.com/office/officeart/2005/8/layout/cycle1"/>
    <dgm:cxn modelId="{251B307A-330B-45AD-A713-6B58D141DA13}" type="presParOf" srcId="{48709096-BBA1-4513-BE20-764887D9F181}" destId="{7F80BC9A-9433-435C-923D-AEB74F4CC5E0}" srcOrd="11" destOrd="0" presId="urn:microsoft.com/office/officeart/2005/8/layout/cycle1"/>
    <dgm:cxn modelId="{E4961BDC-32B7-4980-B81E-AFAAD7936AE5}" type="presParOf" srcId="{48709096-BBA1-4513-BE20-764887D9F181}" destId="{81EA78A2-1134-4092-A397-52E99E366AC6}" srcOrd="12" destOrd="0" presId="urn:microsoft.com/office/officeart/2005/8/layout/cycle1"/>
    <dgm:cxn modelId="{B69A6906-C851-4C34-AAEA-6A1DC1C9C2F2}" type="presParOf" srcId="{48709096-BBA1-4513-BE20-764887D9F181}" destId="{F1E16106-DDCF-4D7A-B389-200EEF90E890}" srcOrd="13" destOrd="0" presId="urn:microsoft.com/office/officeart/2005/8/layout/cycle1"/>
    <dgm:cxn modelId="{81A41F31-CE11-4C80-94A0-90BDC19DF3F8}" type="presParOf" srcId="{48709096-BBA1-4513-BE20-764887D9F181}" destId="{A71F0F11-EA78-4182-B3F2-0EC65597F6CC}" srcOrd="14" destOrd="0" presId="urn:microsoft.com/office/officeart/2005/8/layout/cycle1"/>
    <dgm:cxn modelId="{E6D3179A-7C43-4AB6-B093-E5AF2782F707}" type="presParOf" srcId="{48709096-BBA1-4513-BE20-764887D9F181}" destId="{D141F87A-67CF-4B81-982A-6714EF3D4079}" srcOrd="15" destOrd="0" presId="urn:microsoft.com/office/officeart/2005/8/layout/cycle1"/>
    <dgm:cxn modelId="{8051F929-10C1-4170-9D5C-684CC6404CD9}" type="presParOf" srcId="{48709096-BBA1-4513-BE20-764887D9F181}" destId="{9A9726CD-1DE6-4162-AFE7-9C56E93852DE}" srcOrd="16" destOrd="0" presId="urn:microsoft.com/office/officeart/2005/8/layout/cycle1"/>
    <dgm:cxn modelId="{C36EC632-9428-4E56-AD0D-665354A70878}" type="presParOf" srcId="{48709096-BBA1-4513-BE20-764887D9F181}" destId="{81B480AB-DFB2-492E-B51F-E86D26D1CE28}" srcOrd="17" destOrd="0" presId="urn:microsoft.com/office/officeart/2005/8/layout/cycle1"/>
    <dgm:cxn modelId="{A59E88C8-61D0-4F4F-8A5C-6FD4F9988A7F}" type="presParOf" srcId="{48709096-BBA1-4513-BE20-764887D9F181}" destId="{A04BE399-3F6F-401E-AF11-53877C756B43}" srcOrd="18" destOrd="0" presId="urn:microsoft.com/office/officeart/2005/8/layout/cycle1"/>
    <dgm:cxn modelId="{83E79918-891E-4CC2-BD00-169374410157}" type="presParOf" srcId="{48709096-BBA1-4513-BE20-764887D9F181}" destId="{BDFC6A99-7EE5-4D56-949E-1EA6B921C2EB}" srcOrd="19" destOrd="0" presId="urn:microsoft.com/office/officeart/2005/8/layout/cycle1"/>
    <dgm:cxn modelId="{604A71C2-BB22-4A5E-94B6-91AC1FD7B0D8}" type="presParOf" srcId="{48709096-BBA1-4513-BE20-764887D9F181}" destId="{AB35100A-82D5-47FB-9450-E4FB4E6FD75F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6BF65-F65D-493F-8643-A1C4D9162F8A}">
      <dsp:nvSpPr>
        <dsp:cNvPr id="0" name=""/>
        <dsp:cNvSpPr/>
      </dsp:nvSpPr>
      <dsp:spPr>
        <a:xfrm>
          <a:off x="4635784" y="2833"/>
          <a:ext cx="978470" cy="97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Identify other providers</a:t>
          </a:r>
        </a:p>
      </dsp:txBody>
      <dsp:txXfrm>
        <a:off x="4635784" y="2833"/>
        <a:ext cx="978470" cy="978470"/>
      </dsp:txXfrm>
    </dsp:sp>
    <dsp:sp modelId="{8729E128-3801-44FC-A470-0C626D5209F3}">
      <dsp:nvSpPr>
        <dsp:cNvPr id="0" name=""/>
        <dsp:cNvSpPr/>
      </dsp:nvSpPr>
      <dsp:spPr>
        <a:xfrm>
          <a:off x="1579779" y="54791"/>
          <a:ext cx="5070041" cy="5070041"/>
        </a:xfrm>
        <a:prstGeom prst="circularArrow">
          <a:avLst>
            <a:gd name="adj1" fmla="val 3763"/>
            <a:gd name="adj2" fmla="val 234810"/>
            <a:gd name="adj3" fmla="val 19827059"/>
            <a:gd name="adj4" fmla="val 18605478"/>
            <a:gd name="adj5" fmla="val 43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3FD56-1BBD-4172-9B97-A46BC6FFE345}">
      <dsp:nvSpPr>
        <dsp:cNvPr id="0" name=""/>
        <dsp:cNvSpPr/>
      </dsp:nvSpPr>
      <dsp:spPr>
        <a:xfrm>
          <a:off x="5895507" y="1582476"/>
          <a:ext cx="978470" cy="97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Contact other providers</a:t>
          </a:r>
        </a:p>
      </dsp:txBody>
      <dsp:txXfrm>
        <a:off x="5895507" y="1582476"/>
        <a:ext cx="978470" cy="978470"/>
      </dsp:txXfrm>
    </dsp:sp>
    <dsp:sp modelId="{B665AA19-8877-4B4E-9542-175922A9A4CF}">
      <dsp:nvSpPr>
        <dsp:cNvPr id="0" name=""/>
        <dsp:cNvSpPr/>
      </dsp:nvSpPr>
      <dsp:spPr>
        <a:xfrm>
          <a:off x="1579779" y="54791"/>
          <a:ext cx="5070041" cy="5070041"/>
        </a:xfrm>
        <a:prstGeom prst="circularArrow">
          <a:avLst>
            <a:gd name="adj1" fmla="val 3763"/>
            <a:gd name="adj2" fmla="val 234810"/>
            <a:gd name="adj3" fmla="val 1230177"/>
            <a:gd name="adj4" fmla="val 21557381"/>
            <a:gd name="adj5" fmla="val 43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FCCD2-EA36-45AF-8C42-B8360C5B021C}">
      <dsp:nvSpPr>
        <dsp:cNvPr id="0" name=""/>
        <dsp:cNvSpPr/>
      </dsp:nvSpPr>
      <dsp:spPr>
        <a:xfrm>
          <a:off x="5445917" y="3552259"/>
          <a:ext cx="978470" cy="97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Explain referral to client</a:t>
          </a:r>
        </a:p>
      </dsp:txBody>
      <dsp:txXfrm>
        <a:off x="5445917" y="3552259"/>
        <a:ext cx="978470" cy="978470"/>
      </dsp:txXfrm>
    </dsp:sp>
    <dsp:sp modelId="{5DBF8F94-0390-4397-9BD3-6604E8669D5A}">
      <dsp:nvSpPr>
        <dsp:cNvPr id="0" name=""/>
        <dsp:cNvSpPr/>
      </dsp:nvSpPr>
      <dsp:spPr>
        <a:xfrm>
          <a:off x="1579779" y="54791"/>
          <a:ext cx="5070041" cy="5070041"/>
        </a:xfrm>
        <a:prstGeom prst="circularArrow">
          <a:avLst>
            <a:gd name="adj1" fmla="val 3763"/>
            <a:gd name="adj2" fmla="val 234810"/>
            <a:gd name="adj3" fmla="val 4437413"/>
            <a:gd name="adj4" fmla="val 3307836"/>
            <a:gd name="adj5" fmla="val 43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6246C-FC52-4346-B0ED-9A5BEA21D3ED}">
      <dsp:nvSpPr>
        <dsp:cNvPr id="0" name=""/>
        <dsp:cNvSpPr/>
      </dsp:nvSpPr>
      <dsp:spPr>
        <a:xfrm>
          <a:off x="3625564" y="4428895"/>
          <a:ext cx="978470" cy="97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Document client agreement</a:t>
          </a:r>
        </a:p>
      </dsp:txBody>
      <dsp:txXfrm>
        <a:off x="3625564" y="4428895"/>
        <a:ext cx="978470" cy="978470"/>
      </dsp:txXfrm>
    </dsp:sp>
    <dsp:sp modelId="{7F80BC9A-9433-435C-923D-AEB74F4CC5E0}">
      <dsp:nvSpPr>
        <dsp:cNvPr id="0" name=""/>
        <dsp:cNvSpPr/>
      </dsp:nvSpPr>
      <dsp:spPr>
        <a:xfrm>
          <a:off x="1579779" y="54791"/>
          <a:ext cx="5070041" cy="5070041"/>
        </a:xfrm>
        <a:prstGeom prst="circularArrow">
          <a:avLst>
            <a:gd name="adj1" fmla="val 3763"/>
            <a:gd name="adj2" fmla="val 234810"/>
            <a:gd name="adj3" fmla="val 7257353"/>
            <a:gd name="adj4" fmla="val 6127776"/>
            <a:gd name="adj5" fmla="val 43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16106-DDCF-4D7A-B389-200EEF90E890}">
      <dsp:nvSpPr>
        <dsp:cNvPr id="0" name=""/>
        <dsp:cNvSpPr/>
      </dsp:nvSpPr>
      <dsp:spPr>
        <a:xfrm>
          <a:off x="1805211" y="3552259"/>
          <a:ext cx="978470" cy="97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Provide contact information</a:t>
          </a:r>
        </a:p>
      </dsp:txBody>
      <dsp:txXfrm>
        <a:off x="1805211" y="3552259"/>
        <a:ext cx="978470" cy="978470"/>
      </dsp:txXfrm>
    </dsp:sp>
    <dsp:sp modelId="{A71F0F11-EA78-4182-B3F2-0EC65597F6CC}">
      <dsp:nvSpPr>
        <dsp:cNvPr id="0" name=""/>
        <dsp:cNvSpPr/>
      </dsp:nvSpPr>
      <dsp:spPr>
        <a:xfrm>
          <a:off x="1579779" y="54791"/>
          <a:ext cx="5070041" cy="5070041"/>
        </a:xfrm>
        <a:prstGeom prst="circularArrow">
          <a:avLst>
            <a:gd name="adj1" fmla="val 3763"/>
            <a:gd name="adj2" fmla="val 234810"/>
            <a:gd name="adj3" fmla="val 10607809"/>
            <a:gd name="adj4" fmla="val 9335013"/>
            <a:gd name="adj5" fmla="val 43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726CD-1DE6-4162-AFE7-9C56E93852DE}">
      <dsp:nvSpPr>
        <dsp:cNvPr id="0" name=""/>
        <dsp:cNvSpPr/>
      </dsp:nvSpPr>
      <dsp:spPr>
        <a:xfrm>
          <a:off x="1355621" y="1582476"/>
          <a:ext cx="978470" cy="97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Follow-up</a:t>
          </a:r>
        </a:p>
      </dsp:txBody>
      <dsp:txXfrm>
        <a:off x="1355621" y="1582476"/>
        <a:ext cx="978470" cy="978470"/>
      </dsp:txXfrm>
    </dsp:sp>
    <dsp:sp modelId="{81B480AB-DFB2-492E-B51F-E86D26D1CE28}">
      <dsp:nvSpPr>
        <dsp:cNvPr id="0" name=""/>
        <dsp:cNvSpPr/>
      </dsp:nvSpPr>
      <dsp:spPr>
        <a:xfrm>
          <a:off x="1579779" y="54791"/>
          <a:ext cx="5070041" cy="5070041"/>
        </a:xfrm>
        <a:prstGeom prst="circularArrow">
          <a:avLst>
            <a:gd name="adj1" fmla="val 3763"/>
            <a:gd name="adj2" fmla="val 234810"/>
            <a:gd name="adj3" fmla="val 13559711"/>
            <a:gd name="adj4" fmla="val 12338131"/>
            <a:gd name="adj5" fmla="val 43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C6A99-7EE5-4D56-949E-1EA6B921C2EB}">
      <dsp:nvSpPr>
        <dsp:cNvPr id="0" name=""/>
        <dsp:cNvSpPr/>
      </dsp:nvSpPr>
      <dsp:spPr>
        <a:xfrm>
          <a:off x="2615344" y="2833"/>
          <a:ext cx="978470" cy="978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Identify need</a:t>
          </a:r>
        </a:p>
      </dsp:txBody>
      <dsp:txXfrm>
        <a:off x="2615344" y="2833"/>
        <a:ext cx="978470" cy="978470"/>
      </dsp:txXfrm>
    </dsp:sp>
    <dsp:sp modelId="{AB35100A-82D5-47FB-9450-E4FB4E6FD75F}">
      <dsp:nvSpPr>
        <dsp:cNvPr id="0" name=""/>
        <dsp:cNvSpPr/>
      </dsp:nvSpPr>
      <dsp:spPr>
        <a:xfrm>
          <a:off x="1579779" y="54791"/>
          <a:ext cx="5070041" cy="5070041"/>
        </a:xfrm>
        <a:prstGeom prst="circularArrow">
          <a:avLst>
            <a:gd name="adj1" fmla="val 3763"/>
            <a:gd name="adj2" fmla="val 234810"/>
            <a:gd name="adj3" fmla="val 16740988"/>
            <a:gd name="adj4" fmla="val 15424202"/>
            <a:gd name="adj5" fmla="val 43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E69802-D3F6-4B72-8F43-6AA51496E8DF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E1D1DE-7582-4AA3-A0E6-C634AD400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Inter-Agency Referrals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Proposed framework for uniform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inter-agency referral process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Participating sectors could include:</a:t>
            </a:r>
          </a:p>
          <a:p>
            <a:pPr lvl="1"/>
            <a:r>
              <a:rPr lang="en-US" dirty="0">
                <a:latin typeface="Calibri" pitchFamily="34" charset="0"/>
              </a:rPr>
              <a:t>Education</a:t>
            </a:r>
          </a:p>
          <a:p>
            <a:pPr lvl="1"/>
            <a:r>
              <a:rPr lang="en-US" dirty="0">
                <a:latin typeface="Calibri" pitchFamily="34" charset="0"/>
              </a:rPr>
              <a:t>Protection (community-level, family-level and/or for vulnerable populations)</a:t>
            </a:r>
          </a:p>
          <a:p>
            <a:pPr lvl="1"/>
            <a:r>
              <a:rPr lang="en-US" dirty="0">
                <a:latin typeface="Calibri" pitchFamily="34" charset="0"/>
              </a:rPr>
              <a:t>MHPSS</a:t>
            </a:r>
          </a:p>
          <a:p>
            <a:pPr lvl="1"/>
            <a:r>
              <a:rPr lang="en-US" dirty="0">
                <a:latin typeface="Calibri" pitchFamily="34" charset="0"/>
              </a:rPr>
              <a:t>Health</a:t>
            </a:r>
          </a:p>
          <a:p>
            <a:pPr lvl="1"/>
            <a:r>
              <a:rPr lang="en-US" dirty="0">
                <a:latin typeface="Calibri" pitchFamily="34" charset="0"/>
              </a:rPr>
              <a:t>Others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Inter-agency referral implementation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Basic-level tracking:</a:t>
            </a:r>
          </a:p>
          <a:p>
            <a:pPr lvl="1"/>
            <a:r>
              <a:rPr lang="en-US" dirty="0">
                <a:latin typeface="Calibri" pitchFamily="34" charset="0"/>
              </a:rPr>
              <a:t>Increased inter-agency collaboration through agreeing on a referral form to be used by all coordinating agencies</a:t>
            </a:r>
          </a:p>
          <a:p>
            <a:pPr lvl="1"/>
            <a:r>
              <a:rPr lang="en-US" dirty="0">
                <a:latin typeface="Calibri" pitchFamily="34" charset="0"/>
              </a:rPr>
              <a:t>The number of agencies who have endorsed the form and committed to training their staff on its use</a:t>
            </a:r>
          </a:p>
          <a:p>
            <a:r>
              <a:rPr lang="en-US" dirty="0">
                <a:latin typeface="Calibri" pitchFamily="34" charset="0"/>
              </a:rPr>
              <a:t>Higher-level tracking:</a:t>
            </a:r>
          </a:p>
          <a:p>
            <a:pPr lvl="1"/>
            <a:r>
              <a:rPr lang="en-US" dirty="0">
                <a:latin typeface="Calibri" pitchFamily="34" charset="0"/>
              </a:rPr>
              <a:t>Increase in staff capacity to make successful referrals via pre-, post-, and delayed-post tests</a:t>
            </a:r>
          </a:p>
          <a:p>
            <a:pPr lvl="1"/>
            <a:r>
              <a:rPr lang="en-US" dirty="0">
                <a:latin typeface="Calibri" pitchFamily="34" charset="0"/>
              </a:rPr>
              <a:t>N</a:t>
            </a:r>
            <a:r>
              <a:rPr lang="en-GB" dirty="0">
                <a:latin typeface="Calibri" pitchFamily="34" charset="0"/>
              </a:rPr>
              <a:t>umber of successful referrals documented through inter-agency quality and tracking measurements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Monitoring and evaluation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 pitchFamily="34" charset="0"/>
              </a:rPr>
              <a:t>Indicators could:</a:t>
            </a:r>
          </a:p>
          <a:p>
            <a:pPr lvl="1"/>
            <a:r>
              <a:rPr lang="en-GB" dirty="0">
                <a:latin typeface="Calibri" pitchFamily="34" charset="0"/>
              </a:rPr>
              <a:t>Be as basic as monthly reports of the number of referrals given and received at each agency</a:t>
            </a:r>
          </a:p>
          <a:p>
            <a:pPr lvl="1"/>
            <a:r>
              <a:rPr lang="en-GB" dirty="0">
                <a:latin typeface="Calibri" pitchFamily="34" charset="0"/>
              </a:rPr>
              <a:t>Include a qualitative aspect such as the number services provided to referred clients as compared to the total number of referrals received</a:t>
            </a:r>
          </a:p>
          <a:p>
            <a:r>
              <a:rPr lang="en-US" dirty="0">
                <a:latin typeface="Calibri" pitchFamily="34" charset="0"/>
              </a:rPr>
              <a:t>Different indicators can be used, depending on agencies' data and reporting needs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Monitoring and evaluation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Clients may be resistant if they:</a:t>
            </a:r>
          </a:p>
          <a:p>
            <a:pPr lvl="1"/>
            <a:r>
              <a:rPr lang="en-US" dirty="0">
                <a:latin typeface="Calibri" pitchFamily="34" charset="0"/>
              </a:rPr>
              <a:t>Lack information on the reasons behind referral or what is expected of the other provider</a:t>
            </a:r>
          </a:p>
          <a:p>
            <a:pPr lvl="1"/>
            <a:r>
              <a:rPr lang="en-US" dirty="0">
                <a:latin typeface="Calibri" pitchFamily="34" charset="0"/>
              </a:rPr>
              <a:t>Do not want to be referred</a:t>
            </a:r>
          </a:p>
          <a:p>
            <a:pPr lvl="1"/>
            <a:r>
              <a:rPr lang="en-US" dirty="0">
                <a:latin typeface="Calibri" pitchFamily="34" charset="0"/>
              </a:rPr>
              <a:t>Are fearful, untrusting, or hold a negative view of other service provider</a:t>
            </a:r>
          </a:p>
          <a:p>
            <a:pPr lvl="1"/>
            <a:r>
              <a:rPr lang="en-US" dirty="0">
                <a:latin typeface="Calibri" pitchFamily="34" charset="0"/>
              </a:rPr>
              <a:t>Have difficulty traveling to the location of the other service provider</a:t>
            </a:r>
          </a:p>
          <a:p>
            <a:pPr lvl="1"/>
            <a:r>
              <a:rPr lang="en-US" dirty="0">
                <a:latin typeface="Calibri" pitchFamily="34" charset="0"/>
              </a:rPr>
              <a:t>Feel there is no continuance of care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Anticipated challenges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Referring providers may be resistant if they:</a:t>
            </a:r>
          </a:p>
          <a:p>
            <a:pPr lvl="1"/>
            <a:r>
              <a:rPr lang="en-US" dirty="0">
                <a:latin typeface="Calibri" pitchFamily="34" charset="0"/>
              </a:rPr>
              <a:t>Do not adequately research other service providers and are not fully aware of the services offered</a:t>
            </a:r>
          </a:p>
          <a:p>
            <a:pPr lvl="1"/>
            <a:r>
              <a:rPr lang="en-US" dirty="0">
                <a:latin typeface="Calibri" pitchFamily="34" charset="0"/>
              </a:rPr>
              <a:t>Only see referrals as something to be made at the inter-</a:t>
            </a:r>
            <a:r>
              <a:rPr lang="en-US" dirty="0" err="1">
                <a:latin typeface="Calibri" pitchFamily="34" charset="0"/>
              </a:rPr>
              <a:t>sectoral</a:t>
            </a:r>
            <a:r>
              <a:rPr lang="en-US" dirty="0">
                <a:latin typeface="Calibri" pitchFamily="34" charset="0"/>
              </a:rPr>
              <a:t> level, not cross-</a:t>
            </a:r>
            <a:r>
              <a:rPr lang="en-US" dirty="0" err="1">
                <a:latin typeface="Calibri" pitchFamily="34" charset="0"/>
              </a:rPr>
              <a:t>sectoral</a:t>
            </a:r>
            <a:endParaRPr lang="en-US" dirty="0">
              <a:latin typeface="Calibri" pitchFamily="34" charset="0"/>
            </a:endParaRPr>
          </a:p>
          <a:p>
            <a:pPr lvl="1"/>
            <a:r>
              <a:rPr lang="en-US" dirty="0">
                <a:latin typeface="Calibri" pitchFamily="34" charset="0"/>
              </a:rPr>
              <a:t>View referrals as a way to transfer difficult cases</a:t>
            </a:r>
          </a:p>
          <a:p>
            <a:pPr lvl="1"/>
            <a:r>
              <a:rPr lang="en-US" dirty="0">
                <a:latin typeface="Calibri" pitchFamily="34" charset="0"/>
              </a:rPr>
              <a:t>Feel they compete for clients</a:t>
            </a:r>
          </a:p>
          <a:p>
            <a:pPr lvl="1"/>
            <a:r>
              <a:rPr lang="en-US" dirty="0">
                <a:latin typeface="Calibri" pitchFamily="34" charset="0"/>
              </a:rPr>
              <a:t>Disagree on follow-up and feedback procedures, standards</a:t>
            </a:r>
          </a:p>
          <a:p>
            <a:pPr lvl="1"/>
            <a:r>
              <a:rPr lang="en-US" dirty="0">
                <a:latin typeface="Calibri" pitchFamily="34" charset="0"/>
              </a:rPr>
              <a:t>Lack personal contact </a:t>
            </a:r>
            <a:r>
              <a:rPr lang="en-US">
                <a:latin typeface="Calibri" pitchFamily="34" charset="0"/>
              </a:rPr>
              <a:t>with other agencies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Anticipated challenges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 pitchFamily="34" charset="0"/>
              </a:rPr>
              <a:t>Client benefits:</a:t>
            </a:r>
          </a:p>
          <a:p>
            <a:pPr lvl="1"/>
            <a:r>
              <a:rPr lang="en-GB" dirty="0">
                <a:latin typeface="Calibri" pitchFamily="34" charset="0"/>
              </a:rPr>
              <a:t>Increased knowledge of service providers in Jordan</a:t>
            </a:r>
          </a:p>
          <a:p>
            <a:pPr lvl="1"/>
            <a:r>
              <a:rPr lang="en-GB" dirty="0">
                <a:latin typeface="Calibri" pitchFamily="34" charset="0"/>
              </a:rPr>
              <a:t>Increased access to services</a:t>
            </a:r>
          </a:p>
          <a:p>
            <a:pPr lvl="1"/>
            <a:r>
              <a:rPr lang="en-GB" dirty="0">
                <a:latin typeface="Calibri" pitchFamily="34" charset="0"/>
              </a:rPr>
              <a:t>More comprehensive services</a:t>
            </a:r>
          </a:p>
          <a:p>
            <a:pPr lvl="1"/>
            <a:r>
              <a:rPr lang="en-GB" dirty="0">
                <a:latin typeface="Calibri" pitchFamily="34" charset="0"/>
              </a:rPr>
              <a:t>Improved quality of care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Expected benefits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alibri" pitchFamily="34" charset="0"/>
              </a:rPr>
              <a:t>Agency benefits:</a:t>
            </a:r>
          </a:p>
          <a:p>
            <a:pPr lvl="1"/>
            <a:r>
              <a:rPr lang="en-GB" dirty="0">
                <a:latin typeface="Calibri" pitchFamily="34" charset="0"/>
              </a:rPr>
              <a:t>Increased knowledge of other service providers in Jordan</a:t>
            </a:r>
          </a:p>
          <a:p>
            <a:pPr lvl="1"/>
            <a:r>
              <a:rPr lang="en-GB" dirty="0">
                <a:latin typeface="Calibri" pitchFamily="34" charset="0"/>
              </a:rPr>
              <a:t>More comprehensive picture of client needs and resources</a:t>
            </a:r>
          </a:p>
          <a:p>
            <a:pPr lvl="1"/>
            <a:r>
              <a:rPr lang="en-GB" dirty="0">
                <a:latin typeface="Calibri" pitchFamily="34" charset="0"/>
              </a:rPr>
              <a:t>Increased inter-agency coordination / a stronger network of services</a:t>
            </a:r>
          </a:p>
          <a:p>
            <a:pPr lvl="1"/>
            <a:r>
              <a:rPr lang="en-GB" dirty="0">
                <a:latin typeface="Calibri" pitchFamily="34" charset="0"/>
              </a:rPr>
              <a:t>Development a common language</a:t>
            </a:r>
          </a:p>
          <a:p>
            <a:pPr lvl="1"/>
            <a:r>
              <a:rPr lang="en-GB" dirty="0">
                <a:latin typeface="Calibri" pitchFamily="34" charset="0"/>
              </a:rPr>
              <a:t>A simplified and more efficient referral mechanism</a:t>
            </a:r>
          </a:p>
          <a:p>
            <a:pPr lvl="1"/>
            <a:r>
              <a:rPr lang="en-GB" dirty="0">
                <a:latin typeface="Calibri" pitchFamily="34" charset="0"/>
              </a:rPr>
              <a:t>Increased ability for service providers to quickly identify gaps in services (for individual clients and client populations)</a:t>
            </a:r>
          </a:p>
          <a:p>
            <a:pPr lvl="1"/>
            <a:r>
              <a:rPr lang="en-GB" dirty="0">
                <a:latin typeface="Calibri" pitchFamily="34" charset="0"/>
              </a:rPr>
              <a:t>Improved quality of care for clients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Expected benefits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Identify whether or not participation in an inter-agency referral effort is appropriate for your agency.</a:t>
            </a:r>
          </a:p>
          <a:p>
            <a:pPr lvl="1"/>
            <a:r>
              <a:rPr lang="en-US" i="1" dirty="0">
                <a:latin typeface="Calibri" pitchFamily="34" charset="0"/>
              </a:rPr>
              <a:t>Will participation help you better serve your clients?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Next steps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Participating agencies will:</a:t>
            </a:r>
          </a:p>
          <a:p>
            <a:pPr lvl="1"/>
            <a:r>
              <a:rPr lang="en-US" dirty="0">
                <a:latin typeface="Calibri" pitchFamily="34" charset="0"/>
              </a:rPr>
              <a:t>Set a timeframe for activities</a:t>
            </a:r>
          </a:p>
          <a:p>
            <a:pPr lvl="1"/>
            <a:r>
              <a:rPr lang="en-US" dirty="0">
                <a:latin typeface="Calibri" pitchFamily="34" charset="0"/>
              </a:rPr>
              <a:t>Agree on uniform documentation</a:t>
            </a:r>
          </a:p>
          <a:p>
            <a:pPr lvl="1"/>
            <a:r>
              <a:rPr lang="en-US" dirty="0">
                <a:latin typeface="Calibri" pitchFamily="34" charset="0"/>
              </a:rPr>
              <a:t>Set individual agency M&amp;E plans and agree on shared minimum reporting</a:t>
            </a:r>
          </a:p>
          <a:p>
            <a:pPr lvl="1"/>
            <a:r>
              <a:rPr lang="en-US" dirty="0">
                <a:latin typeface="Calibri" pitchFamily="34" charset="0"/>
              </a:rPr>
              <a:t>Identify staff to be trained</a:t>
            </a:r>
          </a:p>
          <a:p>
            <a:pPr lvl="1"/>
            <a:r>
              <a:rPr lang="en-US" dirty="0">
                <a:latin typeface="Calibri" pitchFamily="34" charset="0"/>
              </a:rPr>
              <a:t>Begin implementation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Next steps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The process of directing a client to another service provider because s/he requires help that is beyond the expertise or scope of work of you or your service provider</a:t>
            </a:r>
          </a:p>
          <a:p>
            <a:r>
              <a:rPr lang="en-US" dirty="0">
                <a:latin typeface="Calibri" pitchFamily="34" charset="0"/>
              </a:rPr>
              <a:t>Can be made to a variety of services:</a:t>
            </a:r>
          </a:p>
          <a:p>
            <a:pPr lvl="1"/>
            <a:r>
              <a:rPr lang="en-US" dirty="0">
                <a:latin typeface="Calibri" pitchFamily="34" charset="0"/>
              </a:rPr>
              <a:t>Health</a:t>
            </a:r>
          </a:p>
          <a:p>
            <a:pPr lvl="1"/>
            <a:r>
              <a:rPr lang="en-US" dirty="0">
                <a:latin typeface="Calibri" pitchFamily="34" charset="0"/>
              </a:rPr>
              <a:t>Education</a:t>
            </a:r>
          </a:p>
          <a:p>
            <a:pPr lvl="1"/>
            <a:r>
              <a:rPr lang="en-US" dirty="0">
                <a:latin typeface="Calibri" pitchFamily="34" charset="0"/>
              </a:rPr>
              <a:t>Legal aid</a:t>
            </a:r>
          </a:p>
          <a:p>
            <a:pPr lvl="1"/>
            <a:r>
              <a:rPr lang="en-US" dirty="0">
                <a:latin typeface="Calibri" pitchFamily="34" charset="0"/>
              </a:rPr>
              <a:t>Protection agency</a:t>
            </a:r>
          </a:p>
          <a:p>
            <a:pPr lvl="1"/>
            <a:r>
              <a:rPr lang="en-US" dirty="0">
                <a:latin typeface="Calibri" pitchFamily="34" charset="0"/>
              </a:rPr>
              <a:t>Mental health facility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What is a referral?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To complete a referral, the service provider:</a:t>
            </a:r>
          </a:p>
          <a:p>
            <a:pPr lvl="1"/>
            <a:r>
              <a:rPr lang="en-US" dirty="0">
                <a:latin typeface="Calibri" pitchFamily="34" charset="0"/>
              </a:rPr>
              <a:t>Explains to the client what a referral is, why it is necessary, and what services are provided by the other agency</a:t>
            </a:r>
          </a:p>
          <a:p>
            <a:pPr lvl="1"/>
            <a:r>
              <a:rPr lang="en-US" dirty="0">
                <a:latin typeface="Calibri" pitchFamily="34" charset="0"/>
              </a:rPr>
              <a:t>Contacts the other agency to find out whether or not they will be able to assist the client</a:t>
            </a:r>
          </a:p>
          <a:p>
            <a:pPr lvl="1"/>
            <a:r>
              <a:rPr lang="en-US" dirty="0">
                <a:latin typeface="Calibri" pitchFamily="34" charset="0"/>
              </a:rPr>
              <a:t>Follows up to ensure that the client receives the services needed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What is a referral?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Examples of when to make a referral:</a:t>
            </a:r>
          </a:p>
          <a:p>
            <a:pPr lvl="1"/>
            <a:r>
              <a:rPr lang="en-US" dirty="0">
                <a:latin typeface="Calibri" pitchFamily="34" charset="0"/>
              </a:rPr>
              <a:t>When you realize the problem is beyond your capability, level of training, or the purpose of the program(s) at your agency</a:t>
            </a:r>
          </a:p>
          <a:p>
            <a:pPr lvl="1"/>
            <a:r>
              <a:rPr lang="en-US" dirty="0">
                <a:latin typeface="Calibri" pitchFamily="34" charset="0"/>
              </a:rPr>
              <a:t>When a person talks openly or is at risk of suicide</a:t>
            </a:r>
          </a:p>
          <a:p>
            <a:pPr lvl="1"/>
            <a:r>
              <a:rPr lang="en-US" dirty="0">
                <a:latin typeface="Calibri" pitchFamily="34" charset="0"/>
              </a:rPr>
              <a:t>When you become aware of child abuse or any criminal activity</a:t>
            </a:r>
          </a:p>
          <a:p>
            <a:pPr lvl="1"/>
            <a:r>
              <a:rPr lang="en-US" dirty="0">
                <a:latin typeface="Calibri" pitchFamily="34" charset="0"/>
              </a:rPr>
              <a:t>When you become aware of dependency on alcohol or drugs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When to make a referral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latin typeface="Calibri" pitchFamily="34" charset="0"/>
              </a:rPr>
              <a:t>Any individual who is considered to be a danger to him/herself or to others should be referred to an appropriate service provider and escorted to ensure safety.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When to make a referral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Basic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Calibri" pitchFamily="34" charset="0"/>
              </a:rPr>
              <a:t>Identify and/or assess the client's problems, needs, and strengths with him/her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Calibri" pitchFamily="34" charset="0"/>
              </a:rPr>
              <a:t>Identify other service providers that may be able to assist the client with his/her identified needs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Calibri" pitchFamily="34" charset="0"/>
              </a:rPr>
              <a:t>Contact the other service providers to find out whether or not they can help the client</a:t>
            </a:r>
          </a:p>
          <a:p>
            <a:pPr lvl="1" algn="r">
              <a:buNone/>
            </a:pPr>
            <a:endParaRPr lang="en-US" dirty="0">
              <a:latin typeface="Calibri" pitchFamily="34" charset="0"/>
            </a:endParaRPr>
          </a:p>
          <a:p>
            <a:pPr lvl="1" algn="r">
              <a:buNone/>
            </a:pPr>
            <a:r>
              <a:rPr lang="en-US" dirty="0">
                <a:latin typeface="Calibri" pitchFamily="34" charset="0"/>
              </a:rPr>
              <a:t>(Continued on next slide)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How to make a referral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Basic steps (continued):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>
                <a:latin typeface="Calibri" pitchFamily="34" charset="0"/>
              </a:rPr>
              <a:t>Explain the referral to the client and get his/her buy-in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>
                <a:latin typeface="Calibri" pitchFamily="34" charset="0"/>
              </a:rPr>
              <a:t>Document client agreement to disclose plan for addressing need and other relevant information to referral agency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>
                <a:latin typeface="Calibri" pitchFamily="34" charset="0"/>
              </a:rPr>
              <a:t>Provide the appropriate contact information and accompany the client if needed</a:t>
            </a:r>
          </a:p>
          <a:p>
            <a:pPr marL="971550" lvl="1" indent="-514350">
              <a:buFont typeface="+mj-lt"/>
              <a:buAutoNum type="arabicPeriod" startAt="4"/>
            </a:pPr>
            <a:r>
              <a:rPr lang="en-US" dirty="0">
                <a:latin typeface="Calibri" pitchFamily="34" charset="0"/>
              </a:rPr>
              <a:t>Follow up and review case with client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How to make a referral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How to make a referral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Successful implementation of inter-agency system requires participating agencies to:</a:t>
            </a:r>
          </a:p>
          <a:p>
            <a:pPr lvl="1"/>
            <a:r>
              <a:rPr lang="en-US" dirty="0">
                <a:latin typeface="Calibri" pitchFamily="34" charset="0"/>
              </a:rPr>
              <a:t>Endorse uniform referral documentation</a:t>
            </a:r>
          </a:p>
          <a:p>
            <a:pPr lvl="1"/>
            <a:r>
              <a:rPr lang="en-US" dirty="0">
                <a:latin typeface="Calibri" pitchFamily="34" charset="0"/>
              </a:rPr>
              <a:t>Agree on minimum procedures for making a referral</a:t>
            </a:r>
          </a:p>
          <a:p>
            <a:pPr lvl="1"/>
            <a:r>
              <a:rPr lang="en-US" dirty="0">
                <a:latin typeface="Calibri" pitchFamily="34" charset="0"/>
              </a:rPr>
              <a:t>Train relevant staff on use of documentation and procedures</a:t>
            </a:r>
          </a:p>
          <a:p>
            <a:pPr lvl="1"/>
            <a:r>
              <a:rPr lang="en-US" dirty="0">
                <a:latin typeface="Calibri" pitchFamily="34" charset="0"/>
              </a:rPr>
              <a:t>Participate in coordination activities such as sector mapping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Inter-agency referral implementation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</TotalTime>
  <Words>859</Words>
  <Application>Microsoft Office PowerPoint</Application>
  <PresentationFormat>On-screen Show (4:3)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Lucida Sans Unicode</vt:lpstr>
      <vt:lpstr>Verdana</vt:lpstr>
      <vt:lpstr>Wingdings 2</vt:lpstr>
      <vt:lpstr>Wingdings 3</vt:lpstr>
      <vt:lpstr>Concourse</vt:lpstr>
      <vt:lpstr>Inter-Agency Referrals</vt:lpstr>
      <vt:lpstr>What is a referral?</vt:lpstr>
      <vt:lpstr>What is a referral?</vt:lpstr>
      <vt:lpstr>When to make a referral</vt:lpstr>
      <vt:lpstr>When to make a referral</vt:lpstr>
      <vt:lpstr>How to make a referral</vt:lpstr>
      <vt:lpstr>How to make a referral</vt:lpstr>
      <vt:lpstr>How to make a referral</vt:lpstr>
      <vt:lpstr>Inter-agency referral implementation</vt:lpstr>
      <vt:lpstr>Inter-agency referral implementation</vt:lpstr>
      <vt:lpstr>Monitoring and evaluation</vt:lpstr>
      <vt:lpstr>Monitoring and evaluation</vt:lpstr>
      <vt:lpstr>Anticipated challenges</vt:lpstr>
      <vt:lpstr>Anticipated challenges</vt:lpstr>
      <vt:lpstr>Expected benefits</vt:lpstr>
      <vt:lpstr>Expected benefits</vt:lpstr>
      <vt:lpstr>Next steps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Inter-Agency Referrals</dc:title>
  <dc:creator>User</dc:creator>
  <cp:lastModifiedBy>EISENSTADT, Kevin</cp:lastModifiedBy>
  <cp:revision>65</cp:revision>
  <dcterms:created xsi:type="dcterms:W3CDTF">2011-11-20T08:32:26Z</dcterms:created>
  <dcterms:modified xsi:type="dcterms:W3CDTF">2023-03-27T08:12:22Z</dcterms:modified>
</cp:coreProperties>
</file>